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66" r:id="rId4"/>
    <p:sldId id="276" r:id="rId5"/>
    <p:sldId id="275" r:id="rId6"/>
    <p:sldId id="258" r:id="rId7"/>
    <p:sldId id="262" r:id="rId8"/>
    <p:sldId id="268" r:id="rId9"/>
    <p:sldId id="278" r:id="rId10"/>
    <p:sldId id="271" r:id="rId11"/>
    <p:sldId id="279" r:id="rId12"/>
    <p:sldId id="272" r:id="rId13"/>
    <p:sldId id="280" r:id="rId14"/>
    <p:sldId id="273" r:id="rId15"/>
    <p:sldId id="281" r:id="rId16"/>
    <p:sldId id="274" r:id="rId17"/>
    <p:sldId id="283" r:id="rId18"/>
    <p:sldId id="270" r:id="rId19"/>
    <p:sldId id="277" r:id="rId20"/>
    <p:sldId id="26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389" autoAdjust="0"/>
  </p:normalViewPr>
  <p:slideViewPr>
    <p:cSldViewPr snapToGrid="0">
      <p:cViewPr varScale="1">
        <p:scale>
          <a:sx n="77" d="100"/>
          <a:sy n="77" d="100"/>
        </p:scale>
        <p:origin x="-102" y="-8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1E0B5D-673E-4B46-8311-0AAD686AD2C2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38F14C4-F67C-48DB-B0E6-B10D85DF3620}">
      <dgm:prSet phldrT="[Text]"/>
      <dgm:spPr/>
      <dgm:t>
        <a:bodyPr/>
        <a:lstStyle/>
        <a:p>
          <a:r>
            <a:rPr lang="en-US" dirty="0" err="1" smtClean="0"/>
            <a:t>Subthreshold</a:t>
          </a:r>
          <a:r>
            <a:rPr lang="en-US" dirty="0" smtClean="0"/>
            <a:t> </a:t>
          </a:r>
          <a:endParaRPr lang="en-US" dirty="0"/>
        </a:p>
      </dgm:t>
    </dgm:pt>
    <dgm:pt modelId="{DAB7CA35-6103-4B63-93CE-349D85BB27A2}" type="parTrans" cxnId="{3FDD8FA1-1A7D-480A-8698-E594FCCADE65}">
      <dgm:prSet/>
      <dgm:spPr/>
      <dgm:t>
        <a:bodyPr/>
        <a:lstStyle/>
        <a:p>
          <a:endParaRPr lang="en-US"/>
        </a:p>
      </dgm:t>
    </dgm:pt>
    <dgm:pt modelId="{3DE946A7-A62E-4894-8DF5-DAF0D602F1D8}" type="sibTrans" cxnId="{3FDD8FA1-1A7D-480A-8698-E594FCCADE65}">
      <dgm:prSet/>
      <dgm:spPr/>
      <dgm:t>
        <a:bodyPr/>
        <a:lstStyle/>
        <a:p>
          <a:endParaRPr lang="en-US"/>
        </a:p>
      </dgm:t>
    </dgm:pt>
    <dgm:pt modelId="{7012D153-3E0E-4D10-BE0B-8535CFF7A4E2}" type="pres">
      <dgm:prSet presAssocID="{611E0B5D-673E-4B46-8311-0AAD686AD2C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0DC865A-B714-4E1C-8BD1-F11453E88A63}" type="pres">
      <dgm:prSet presAssocID="{D38F14C4-F67C-48DB-B0E6-B10D85DF3620}" presName="node" presStyleLbl="node1" presStyleIdx="0" presStyleCnt="1" custLinFactNeighborX="61062" custLinFactNeighborY="-7555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41A00D8E-6DA9-4D36-8439-4139B7A350C6}" type="presOf" srcId="{D38F14C4-F67C-48DB-B0E6-B10D85DF3620}" destId="{00DC865A-B714-4E1C-8BD1-F11453E88A63}" srcOrd="0" destOrd="0" presId="urn:microsoft.com/office/officeart/2005/8/layout/default#1"/>
    <dgm:cxn modelId="{3FDD8FA1-1A7D-480A-8698-E594FCCADE65}" srcId="{611E0B5D-673E-4B46-8311-0AAD686AD2C2}" destId="{D38F14C4-F67C-48DB-B0E6-B10D85DF3620}" srcOrd="0" destOrd="0" parTransId="{DAB7CA35-6103-4B63-93CE-349D85BB27A2}" sibTransId="{3DE946A7-A62E-4894-8DF5-DAF0D602F1D8}"/>
    <dgm:cxn modelId="{E51AC48A-7BD9-4E23-B922-72ECA8E84556}" type="presOf" srcId="{611E0B5D-673E-4B46-8311-0AAD686AD2C2}" destId="{7012D153-3E0E-4D10-BE0B-8535CFF7A4E2}" srcOrd="0" destOrd="0" presId="urn:microsoft.com/office/officeart/2005/8/layout/default#1"/>
    <dgm:cxn modelId="{89008A5D-E8A3-4451-A9C0-2A210ED03B4C}" type="presParOf" srcId="{7012D153-3E0E-4D10-BE0B-8535CFF7A4E2}" destId="{00DC865A-B714-4E1C-8BD1-F11453E88A63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9B8757-4EA7-4E2B-8FEC-339477933F24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38826F1-2A0A-47AE-B9FC-E708C17392BE}">
      <dgm:prSet phldrT="[Text]"/>
      <dgm:spPr/>
      <dgm:t>
        <a:bodyPr/>
        <a:lstStyle/>
        <a:p>
          <a:r>
            <a:rPr lang="en-US" dirty="0" smtClean="0"/>
            <a:t>Performance Degradation</a:t>
          </a:r>
          <a:endParaRPr lang="en-US" dirty="0"/>
        </a:p>
      </dgm:t>
    </dgm:pt>
    <dgm:pt modelId="{15C4311C-A6D2-413C-95E2-B65BBF22DF19}" type="parTrans" cxnId="{EF142206-3DF0-4B7A-A632-D2A1D6EB5FA5}">
      <dgm:prSet/>
      <dgm:spPr/>
      <dgm:t>
        <a:bodyPr/>
        <a:lstStyle/>
        <a:p>
          <a:endParaRPr lang="en-US"/>
        </a:p>
      </dgm:t>
    </dgm:pt>
    <dgm:pt modelId="{8FE6517A-7434-4401-ACE6-0706F648A03C}" type="sibTrans" cxnId="{EF142206-3DF0-4B7A-A632-D2A1D6EB5FA5}">
      <dgm:prSet/>
      <dgm:spPr/>
      <dgm:t>
        <a:bodyPr/>
        <a:lstStyle/>
        <a:p>
          <a:endParaRPr lang="en-US"/>
        </a:p>
      </dgm:t>
    </dgm:pt>
    <dgm:pt modelId="{A527E1EA-B2E3-41F4-9EE7-8DF2940B376B}">
      <dgm:prSet phldrT="[Text]"/>
      <dgm:spPr/>
      <dgm:t>
        <a:bodyPr/>
        <a:lstStyle/>
        <a:p>
          <a:r>
            <a:rPr lang="en-US" dirty="0" smtClean="0"/>
            <a:t>High sensitivity to PVT variation</a:t>
          </a:r>
          <a:endParaRPr lang="en-US" dirty="0"/>
        </a:p>
      </dgm:t>
    </dgm:pt>
    <dgm:pt modelId="{A284C849-3C7C-4E65-B089-D1BB6EE509FE}" type="parTrans" cxnId="{6573A311-E3A6-45AB-AED6-85EE17FE3BB7}">
      <dgm:prSet/>
      <dgm:spPr/>
      <dgm:t>
        <a:bodyPr/>
        <a:lstStyle/>
        <a:p>
          <a:endParaRPr lang="en-US"/>
        </a:p>
      </dgm:t>
    </dgm:pt>
    <dgm:pt modelId="{DD312755-27FF-4CA4-A701-D615774D8B88}" type="sibTrans" cxnId="{6573A311-E3A6-45AB-AED6-85EE17FE3BB7}">
      <dgm:prSet/>
      <dgm:spPr/>
      <dgm:t>
        <a:bodyPr/>
        <a:lstStyle/>
        <a:p>
          <a:endParaRPr lang="en-US"/>
        </a:p>
      </dgm:t>
    </dgm:pt>
    <dgm:pt modelId="{E767E8CB-FA85-4321-8807-D03A9152316C}" type="pres">
      <dgm:prSet presAssocID="{EC9B8757-4EA7-4E2B-8FEC-339477933F2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62C1CE4-D4BA-4D50-8AE8-38AA87B8BDDD}" type="pres">
      <dgm:prSet presAssocID="{238826F1-2A0A-47AE-B9FC-E708C17392BE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ADE5B4-CB3B-4569-9384-901511292E8B}" type="pres">
      <dgm:prSet presAssocID="{8FE6517A-7434-4401-ACE6-0706F648A03C}" presName="sibTrans" presStyleCnt="0"/>
      <dgm:spPr/>
    </dgm:pt>
    <dgm:pt modelId="{400C7719-6735-4AB4-A868-F9D2D7B4EDBF}" type="pres">
      <dgm:prSet presAssocID="{A527E1EA-B2E3-41F4-9EE7-8DF2940B376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142206-3DF0-4B7A-A632-D2A1D6EB5FA5}" srcId="{EC9B8757-4EA7-4E2B-8FEC-339477933F24}" destId="{238826F1-2A0A-47AE-B9FC-E708C17392BE}" srcOrd="0" destOrd="0" parTransId="{15C4311C-A6D2-413C-95E2-B65BBF22DF19}" sibTransId="{8FE6517A-7434-4401-ACE6-0706F648A03C}"/>
    <dgm:cxn modelId="{A7C0F659-844A-46E0-AEEF-186A6EB8828E}" type="presOf" srcId="{EC9B8757-4EA7-4E2B-8FEC-339477933F24}" destId="{E767E8CB-FA85-4321-8807-D03A9152316C}" srcOrd="0" destOrd="0" presId="urn:microsoft.com/office/officeart/2005/8/layout/default#2"/>
    <dgm:cxn modelId="{E5163D8C-1D69-46B4-B64C-4D9EAF66D5DA}" type="presOf" srcId="{A527E1EA-B2E3-41F4-9EE7-8DF2940B376B}" destId="{400C7719-6735-4AB4-A868-F9D2D7B4EDBF}" srcOrd="0" destOrd="0" presId="urn:microsoft.com/office/officeart/2005/8/layout/default#2"/>
    <dgm:cxn modelId="{6573A311-E3A6-45AB-AED6-85EE17FE3BB7}" srcId="{EC9B8757-4EA7-4E2B-8FEC-339477933F24}" destId="{A527E1EA-B2E3-41F4-9EE7-8DF2940B376B}" srcOrd="1" destOrd="0" parTransId="{A284C849-3C7C-4E65-B089-D1BB6EE509FE}" sibTransId="{DD312755-27FF-4CA4-A701-D615774D8B88}"/>
    <dgm:cxn modelId="{0271E08E-F5A4-4997-A8CD-090280DF735D}" type="presOf" srcId="{238826F1-2A0A-47AE-B9FC-E708C17392BE}" destId="{462C1CE4-D4BA-4D50-8AE8-38AA87B8BDDD}" srcOrd="0" destOrd="0" presId="urn:microsoft.com/office/officeart/2005/8/layout/default#2"/>
    <dgm:cxn modelId="{B4AFA1DA-D3C2-403D-80ED-5B2A23722E4C}" type="presParOf" srcId="{E767E8CB-FA85-4321-8807-D03A9152316C}" destId="{462C1CE4-D4BA-4D50-8AE8-38AA87B8BDDD}" srcOrd="0" destOrd="0" presId="urn:microsoft.com/office/officeart/2005/8/layout/default#2"/>
    <dgm:cxn modelId="{0C248554-63C6-4CF8-A59F-DCC9577AFF3B}" type="presParOf" srcId="{E767E8CB-FA85-4321-8807-D03A9152316C}" destId="{52ADE5B4-CB3B-4569-9384-901511292E8B}" srcOrd="1" destOrd="0" presId="urn:microsoft.com/office/officeart/2005/8/layout/default#2"/>
    <dgm:cxn modelId="{EF0B62E7-73CB-431D-9FEC-D7BD287EF2BB}" type="presParOf" srcId="{E767E8CB-FA85-4321-8807-D03A9152316C}" destId="{400C7719-6735-4AB4-A868-F9D2D7B4EDBF}" srcOrd="2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DC865A-B714-4E1C-8BD1-F11453E88A63}">
      <dsp:nvSpPr>
        <dsp:cNvPr id="0" name=""/>
        <dsp:cNvSpPr/>
      </dsp:nvSpPr>
      <dsp:spPr>
        <a:xfrm>
          <a:off x="48618" y="0"/>
          <a:ext cx="1795270" cy="1077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Subthreshold</a:t>
          </a:r>
          <a:r>
            <a:rPr lang="en-US" sz="2300" kern="1200" dirty="0" smtClean="0"/>
            <a:t> </a:t>
          </a:r>
          <a:endParaRPr lang="en-US" sz="2300" kern="1200" dirty="0"/>
        </a:p>
      </dsp:txBody>
      <dsp:txXfrm>
        <a:off x="48618" y="0"/>
        <a:ext cx="1795270" cy="107716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62C1CE4-D4BA-4D50-8AE8-38AA87B8BDDD}">
      <dsp:nvSpPr>
        <dsp:cNvPr id="0" name=""/>
        <dsp:cNvSpPr/>
      </dsp:nvSpPr>
      <dsp:spPr>
        <a:xfrm>
          <a:off x="0" y="90208"/>
          <a:ext cx="1617551" cy="9705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Performance Degradation</a:t>
          </a:r>
          <a:endParaRPr lang="en-US" sz="1900" kern="1200" dirty="0"/>
        </a:p>
      </dsp:txBody>
      <dsp:txXfrm>
        <a:off x="0" y="90208"/>
        <a:ext cx="1617551" cy="970530"/>
      </dsp:txXfrm>
    </dsp:sp>
    <dsp:sp modelId="{400C7719-6735-4AB4-A868-F9D2D7B4EDBF}">
      <dsp:nvSpPr>
        <dsp:cNvPr id="0" name=""/>
        <dsp:cNvSpPr/>
      </dsp:nvSpPr>
      <dsp:spPr>
        <a:xfrm>
          <a:off x="0" y="1222494"/>
          <a:ext cx="1617551" cy="9705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High sensitivity to PVT variation</a:t>
          </a:r>
          <a:endParaRPr lang="en-US" sz="1900" kern="1200" dirty="0"/>
        </a:p>
      </dsp:txBody>
      <dsp:txXfrm>
        <a:off x="0" y="1222494"/>
        <a:ext cx="1617551" cy="9705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92697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5C5B-EB71-436F-9257-8A3D710F9882}" type="datetime1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R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obust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L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P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ower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VLSI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C71D-2F0F-426D-BBB6-B5C79E75DC14}" type="datetime1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489DE-F792-44E2-8BF7-BA1EA03BE7EE}" type="datetime1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6FED-4002-4472-90F7-A712134272B7}" type="datetime1">
              <a:rPr lang="en-US" smtClean="0"/>
              <a:pPr/>
              <a:t>6/18/2013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316E-2F79-48B6-A3A8-4A13AB581E6D}" type="datetime1">
              <a:rPr lang="en-US" smtClean="0"/>
              <a:pPr/>
              <a:t>6/18/2013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1413-6D30-49C1-8A3F-6D80ED1B826D}" type="datetime1">
              <a:rPr lang="en-US" smtClean="0"/>
              <a:pPr/>
              <a:t>6/18/2013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D6F6-37A2-40B2-A7FC-BB7E058B58CB}" type="datetime1">
              <a:rPr lang="en-US" smtClean="0"/>
              <a:pPr/>
              <a:t>6/18/2013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6A04-3C6C-40AE-B080-DBC2B7CF34A6}" type="datetime1">
              <a:rPr lang="en-US" smtClean="0"/>
              <a:pPr/>
              <a:t>6/18/2013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C7D1-32E7-43A4-8FCA-4D41EA9CBCC6}" type="datetime1">
              <a:rPr lang="en-US" smtClean="0"/>
              <a:pPr/>
              <a:t>6/18/2013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1372A2-C8D1-4948-A25A-93A6AE5A8C0E}" type="datetime1">
              <a:rPr lang="en-US" smtClean="0"/>
              <a:pPr/>
              <a:t>6/18/2013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9435-B23B-497B-BA7C-10EACA234FB4}" type="datetime1">
              <a:rPr lang="en-US" smtClean="0"/>
              <a:pPr/>
              <a:t>6/18/2013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000"/>
            <a:lum/>
          </a:blip>
          <a:srcRect/>
          <a:stretch>
            <a:fillRect l="-9000" t="3000" r="-13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F91F19F0-DCE1-4E3D-9B62-8ADF88CCFDBE}" type="datetime1">
              <a:rPr lang="en-US" smtClean="0"/>
              <a:pPr/>
              <a:t>6/18/2013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 userDrawn="1"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 baseline="0">
          <a:ln w="12700"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c.utexas.edu/~jaa/vlsi/lectures/12-1.pdf" TargetMode="External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1" y="1204111"/>
            <a:ext cx="7493283" cy="1056992"/>
          </a:xfrm>
        </p:spPr>
        <p:txBody>
          <a:bodyPr>
            <a:normAutofit/>
          </a:bodyPr>
          <a:lstStyle/>
          <a:p>
            <a:pPr algn="ctr"/>
            <a:r>
              <a:rPr lang="en-US" sz="4400" dirty="0" err="1" smtClean="0"/>
              <a:t>Subthreshold</a:t>
            </a:r>
            <a:r>
              <a:rPr lang="en-US" sz="4400" dirty="0" smtClean="0"/>
              <a:t> Dual Mode Logic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68000" y="3495682"/>
            <a:ext cx="6189583" cy="949569"/>
          </a:xfrm>
        </p:spPr>
        <p:txBody>
          <a:bodyPr/>
          <a:lstStyle/>
          <a:p>
            <a:pPr algn="ctr"/>
            <a:r>
              <a:rPr lang="en-US" dirty="0" smtClean="0"/>
              <a:t>Author: A. </a:t>
            </a:r>
            <a:r>
              <a:rPr lang="en-US" dirty="0" err="1" smtClean="0"/>
              <a:t>Kaizerman</a:t>
            </a:r>
            <a:r>
              <a:rPr lang="en-US" dirty="0" smtClean="0"/>
              <a:t>, S. Fisher, and A. Fish</a:t>
            </a:r>
            <a:endParaRPr lang="en-US" dirty="0"/>
          </a:p>
          <a:p>
            <a:pPr algn="ctr"/>
            <a:r>
              <a:rPr lang="en-US" dirty="0" smtClean="0"/>
              <a:t>Presenter: He, Yousef</a:t>
            </a:r>
          </a:p>
        </p:txBody>
      </p:sp>
    </p:spTree>
    <p:extLst>
      <p:ext uri="{BB962C8B-B14F-4D97-AF65-F5344CB8AC3E}">
        <p14:creationId xmlns:p14="http://schemas.microsoft.com/office/powerpoint/2010/main" xmlns="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5089226"/>
            <a:ext cx="7924800" cy="141690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The DML </a:t>
            </a:r>
            <a:r>
              <a:rPr lang="en-US" sz="2000" dirty="0"/>
              <a:t>static mode demonstrated a lowest energy consumption, </a:t>
            </a:r>
            <a:r>
              <a:rPr lang="en-US" sz="2000" dirty="0" smtClean="0"/>
              <a:t>on average</a:t>
            </a:r>
            <a:r>
              <a:rPr lang="en-US" sz="2000" dirty="0"/>
              <a:t>, 2.2× less than CMOS and 5× less than </a:t>
            </a:r>
            <a:r>
              <a:rPr lang="en-US" sz="2000" dirty="0" smtClean="0"/>
              <a:t>domino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045" r="6816" b="15826"/>
          <a:stretch/>
        </p:blipFill>
        <p:spPr>
          <a:xfrm>
            <a:off x="1941689" y="1371600"/>
            <a:ext cx="6344355" cy="39108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07167" y="5240554"/>
            <a:ext cx="6570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“</a:t>
            </a:r>
            <a:r>
              <a:rPr lang="en-US" altLang="zh-CN" dirty="0" err="1" smtClean="0"/>
              <a:t>Subthreshold</a:t>
            </a:r>
            <a:r>
              <a:rPr lang="en-US" altLang="zh-CN" dirty="0" smtClean="0"/>
              <a:t> Dual Mode Logic”, A. </a:t>
            </a:r>
            <a:r>
              <a:rPr lang="en-US" altLang="zh-CN" dirty="0" err="1" smtClean="0"/>
              <a:t>Kaizerman</a:t>
            </a:r>
            <a:r>
              <a:rPr lang="en-US" altLang="zh-CN" dirty="0" smtClean="0"/>
              <a:t>, S. Fisher, A. Fish 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46876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Speed</a:t>
            </a:r>
          </a:p>
          <a:p>
            <a:r>
              <a:rPr lang="en-US" dirty="0" smtClean="0"/>
              <a:t>Energy</a:t>
            </a:r>
          </a:p>
          <a:p>
            <a:r>
              <a:rPr lang="en-US" b="1" dirty="0" smtClean="0"/>
              <a:t>Robustness – SNM</a:t>
            </a:r>
          </a:p>
          <a:p>
            <a:r>
              <a:rPr lang="en-US" dirty="0" smtClean="0"/>
              <a:t>Robustness</a:t>
            </a:r>
            <a:r>
              <a:rPr lang="en-US" altLang="zh-CN" dirty="0"/>
              <a:t> – </a:t>
            </a:r>
            <a:r>
              <a:rPr lang="en-US" altLang="zh-CN" dirty="0" smtClean="0"/>
              <a:t>delay</a:t>
            </a:r>
          </a:p>
          <a:p>
            <a:r>
              <a:rPr lang="en-US" dirty="0" smtClean="0"/>
              <a:t>Logic </a:t>
            </a:r>
            <a:r>
              <a:rPr lang="en-US" dirty="0"/>
              <a:t>level (LL) Analysis</a:t>
            </a:r>
          </a:p>
          <a:p>
            <a:r>
              <a:rPr lang="en-US" dirty="0"/>
              <a:t>Conclusion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8258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Robustness-SNM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9333" y="5336624"/>
            <a:ext cx="7924800" cy="15055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DML has smaller average SNM compare to CMOS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DML has larger sigma/mu of SNM compare to CMOS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836" r="13432" b="18986"/>
          <a:stretch/>
        </p:blipFill>
        <p:spPr>
          <a:xfrm>
            <a:off x="1219200" y="1395743"/>
            <a:ext cx="5159022" cy="40148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16667" y="5410546"/>
            <a:ext cx="6570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“</a:t>
            </a:r>
            <a:r>
              <a:rPr lang="en-US" altLang="zh-CN" dirty="0" err="1" smtClean="0"/>
              <a:t>Subthreshold</a:t>
            </a:r>
            <a:r>
              <a:rPr lang="en-US" altLang="zh-CN" dirty="0" smtClean="0"/>
              <a:t> Dual Mode Logic”, A. </a:t>
            </a:r>
            <a:r>
              <a:rPr lang="en-US" altLang="zh-CN" dirty="0" err="1" smtClean="0"/>
              <a:t>Kaizerman</a:t>
            </a:r>
            <a:r>
              <a:rPr lang="en-US" altLang="zh-CN" dirty="0" smtClean="0"/>
              <a:t>, S. Fisher, A. Fish  </a:t>
            </a:r>
            <a:endParaRPr lang="zh-CN" alt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18259767"/>
              </p:ext>
            </p:extLst>
          </p:nvPr>
        </p:nvGraphicFramePr>
        <p:xfrm>
          <a:off x="6468533" y="2849424"/>
          <a:ext cx="2675467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089"/>
                <a:gridCol w="598311"/>
                <a:gridCol w="1253067"/>
              </a:tblGrid>
              <a:tr h="259644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mu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Sigma/mu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CMOS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77m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0.1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DML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52m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0.22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9879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Speed</a:t>
            </a:r>
          </a:p>
          <a:p>
            <a:r>
              <a:rPr lang="en-US" dirty="0" smtClean="0"/>
              <a:t>Energy</a:t>
            </a:r>
          </a:p>
          <a:p>
            <a:r>
              <a:rPr lang="en-US" dirty="0" smtClean="0"/>
              <a:t>Robustness – SNM</a:t>
            </a:r>
          </a:p>
          <a:p>
            <a:r>
              <a:rPr lang="en-US" b="1" dirty="0" smtClean="0"/>
              <a:t>Robustness</a:t>
            </a:r>
            <a:r>
              <a:rPr lang="en-US" altLang="zh-CN" b="1" dirty="0"/>
              <a:t> – </a:t>
            </a:r>
            <a:r>
              <a:rPr lang="en-US" altLang="zh-CN" b="1" dirty="0" smtClean="0"/>
              <a:t>delay</a:t>
            </a:r>
          </a:p>
          <a:p>
            <a:r>
              <a:rPr lang="en-US" dirty="0" smtClean="0"/>
              <a:t>Logic </a:t>
            </a:r>
            <a:r>
              <a:rPr lang="en-US" dirty="0"/>
              <a:t>level (LL) Analysis</a:t>
            </a:r>
          </a:p>
          <a:p>
            <a:r>
              <a:rPr lang="en-US" dirty="0"/>
              <a:t>Conclusion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221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Robustness-Delay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395743"/>
            <a:ext cx="7924800" cy="55482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CMOS has the lowest delay robustness to process variation, but DML is just slightly worse than CMOS, much better than </a:t>
            </a:r>
            <a:r>
              <a:rPr lang="en-US" sz="2000" dirty="0" err="1" smtClean="0"/>
              <a:t>Dominal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854" r="14932" b="27157"/>
          <a:stretch/>
        </p:blipFill>
        <p:spPr>
          <a:xfrm>
            <a:off x="1357489" y="1395743"/>
            <a:ext cx="4690533" cy="37405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96533" y="5160435"/>
            <a:ext cx="6570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“</a:t>
            </a:r>
            <a:r>
              <a:rPr lang="en-US" altLang="zh-CN" dirty="0" err="1" smtClean="0"/>
              <a:t>Subthreshold</a:t>
            </a:r>
            <a:r>
              <a:rPr lang="en-US" altLang="zh-CN" dirty="0" smtClean="0"/>
              <a:t> Dual Mode Logic”, A. </a:t>
            </a:r>
            <a:r>
              <a:rPr lang="en-US" altLang="zh-CN" dirty="0" err="1" smtClean="0"/>
              <a:t>Kaizerman</a:t>
            </a:r>
            <a:r>
              <a:rPr lang="en-US" altLang="zh-CN" dirty="0" smtClean="0"/>
              <a:t>, S. Fisher, A. Fish  </a:t>
            </a:r>
            <a:endParaRPr lang="zh-CN" alt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09251190"/>
              </p:ext>
            </p:extLst>
          </p:nvPr>
        </p:nvGraphicFramePr>
        <p:xfrm>
          <a:off x="6186309" y="2374684"/>
          <a:ext cx="2690992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5496"/>
                <a:gridCol w="1345496"/>
              </a:tblGrid>
              <a:tr h="340581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Sigma/mu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CMOS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0.42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DML (D)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0.55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DML (S)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0.55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Domino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1.08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9542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Speed</a:t>
            </a:r>
          </a:p>
          <a:p>
            <a:r>
              <a:rPr lang="en-US" dirty="0" smtClean="0"/>
              <a:t>Energy</a:t>
            </a:r>
          </a:p>
          <a:p>
            <a:r>
              <a:rPr lang="en-US" dirty="0" smtClean="0"/>
              <a:t>Robustness – SNM</a:t>
            </a:r>
          </a:p>
          <a:p>
            <a:r>
              <a:rPr lang="en-US" dirty="0" smtClean="0"/>
              <a:t>Robustness</a:t>
            </a:r>
            <a:r>
              <a:rPr lang="en-US" altLang="zh-CN" dirty="0"/>
              <a:t> – </a:t>
            </a:r>
            <a:r>
              <a:rPr lang="en-US" altLang="zh-CN" dirty="0" smtClean="0"/>
              <a:t>delay</a:t>
            </a:r>
          </a:p>
          <a:p>
            <a:r>
              <a:rPr lang="en-US" b="1" dirty="0" smtClean="0"/>
              <a:t>Logic </a:t>
            </a:r>
            <a:r>
              <a:rPr lang="en-US" b="1" dirty="0"/>
              <a:t>level (LL) Analysis</a:t>
            </a:r>
          </a:p>
          <a:p>
            <a:r>
              <a:rPr lang="en-US" dirty="0"/>
              <a:t>Conclusion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746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Robustness-Logic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0799" y="5493997"/>
            <a:ext cx="7924800" cy="129101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Domino has unclear logic level at logic 1, DML can solve this problem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499" r="15929" b="24841"/>
          <a:stretch/>
        </p:blipFill>
        <p:spPr>
          <a:xfrm>
            <a:off x="2541814" y="1395743"/>
            <a:ext cx="5279571" cy="40982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98133" y="5518140"/>
            <a:ext cx="6570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“</a:t>
            </a:r>
            <a:r>
              <a:rPr lang="en-US" altLang="zh-CN" dirty="0" err="1" smtClean="0"/>
              <a:t>Subthreshold</a:t>
            </a:r>
            <a:r>
              <a:rPr lang="en-US" altLang="zh-CN" dirty="0" smtClean="0"/>
              <a:t> Dual Mode Logic”, A. </a:t>
            </a:r>
            <a:r>
              <a:rPr lang="en-US" altLang="zh-CN" dirty="0" err="1" smtClean="0"/>
              <a:t>Kaizerman</a:t>
            </a:r>
            <a:r>
              <a:rPr lang="en-US" altLang="zh-CN" dirty="0" smtClean="0"/>
              <a:t>, S. Fisher, A. Fish 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60057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Speed</a:t>
            </a:r>
          </a:p>
          <a:p>
            <a:r>
              <a:rPr lang="en-US" dirty="0" smtClean="0"/>
              <a:t>Energy</a:t>
            </a:r>
          </a:p>
          <a:p>
            <a:r>
              <a:rPr lang="en-US" dirty="0" smtClean="0"/>
              <a:t>Robustness – SNM</a:t>
            </a:r>
          </a:p>
          <a:p>
            <a:r>
              <a:rPr lang="en-US" dirty="0" smtClean="0"/>
              <a:t>Robustness</a:t>
            </a:r>
            <a:r>
              <a:rPr lang="en-US" altLang="zh-CN" dirty="0"/>
              <a:t> – </a:t>
            </a:r>
            <a:r>
              <a:rPr lang="en-US" altLang="zh-CN" dirty="0" smtClean="0"/>
              <a:t>delay</a:t>
            </a:r>
          </a:p>
          <a:p>
            <a:r>
              <a:rPr lang="en-US" dirty="0" smtClean="0"/>
              <a:t>Logic </a:t>
            </a:r>
            <a:r>
              <a:rPr lang="en-US" dirty="0"/>
              <a:t>level (LL) Analysis</a:t>
            </a:r>
          </a:p>
          <a:p>
            <a:r>
              <a:rPr lang="en-US" b="1" dirty="0"/>
              <a:t>Conclusion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235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This paper:</a:t>
            </a:r>
          </a:p>
          <a:p>
            <a:r>
              <a:rPr lang="en-US" sz="2000" dirty="0" smtClean="0"/>
              <a:t>presented </a:t>
            </a:r>
            <a:r>
              <a:rPr lang="en-US" sz="2000" dirty="0"/>
              <a:t>a novel </a:t>
            </a:r>
            <a:r>
              <a:rPr lang="en-US" sz="2000" dirty="0" smtClean="0"/>
              <a:t>family DML</a:t>
            </a:r>
          </a:p>
          <a:p>
            <a:r>
              <a:rPr lang="en-US" sz="2000" dirty="0" smtClean="0"/>
              <a:t>showed </a:t>
            </a:r>
            <a:r>
              <a:rPr lang="en-US" sz="2000" dirty="0"/>
              <a:t>that the DML dynamic </a:t>
            </a:r>
            <a:r>
              <a:rPr lang="en-US" sz="2000" dirty="0" smtClean="0"/>
              <a:t>mode presented </a:t>
            </a:r>
            <a:r>
              <a:rPr lang="en-US" sz="2000" dirty="0"/>
              <a:t>an average 10× speed improvement as compared to CMOS, and improved robustness as compared to a standard dynamic </a:t>
            </a:r>
            <a:r>
              <a:rPr lang="en-US" sz="2000" dirty="0" smtClean="0"/>
              <a:t>logic</a:t>
            </a:r>
          </a:p>
          <a:p>
            <a:r>
              <a:rPr lang="en-US" sz="2000" dirty="0"/>
              <a:t>demonstrated the lowest energy </a:t>
            </a:r>
            <a:r>
              <a:rPr lang="en-US" sz="2000" dirty="0" smtClean="0"/>
              <a:t>dissipation (DML static mode): 2.2</a:t>
            </a:r>
            <a:r>
              <a:rPr lang="en-US" sz="2000" dirty="0"/>
              <a:t>× less than CMOS on average, and 5× less than the domino.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529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50667" cy="475544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advantage of </a:t>
            </a:r>
            <a:r>
              <a:rPr lang="en-US" dirty="0" err="1" smtClean="0"/>
              <a:t>subthreshold</a:t>
            </a:r>
            <a:r>
              <a:rPr lang="en-US" dirty="0" smtClean="0"/>
              <a:t> is high energy efficiency. It is not clear why they want to achieve high performance in </a:t>
            </a:r>
            <a:r>
              <a:rPr lang="en-US" dirty="0" err="1" smtClean="0"/>
              <a:t>subthreshold</a:t>
            </a:r>
            <a:r>
              <a:rPr lang="en-US" dirty="0" smtClean="0"/>
              <a:t> region</a:t>
            </a:r>
            <a:endParaRPr lang="en-US" dirty="0"/>
          </a:p>
          <a:p>
            <a:r>
              <a:rPr lang="en-US" dirty="0" smtClean="0"/>
              <a:t>No E-D curve to show a comprehensive comparison </a:t>
            </a:r>
          </a:p>
          <a:p>
            <a:r>
              <a:rPr lang="en-US" dirty="0" smtClean="0"/>
              <a:t>The robustness of DML is worse than CMOS showed in this paper. However, the robustness of CMOS itself is not good in </a:t>
            </a:r>
            <a:r>
              <a:rPr lang="en-US" dirty="0" err="1" smtClean="0"/>
              <a:t>subthreshold</a:t>
            </a:r>
            <a:r>
              <a:rPr lang="en-US" dirty="0" smtClean="0"/>
              <a:t> region</a:t>
            </a:r>
          </a:p>
          <a:p>
            <a:r>
              <a:rPr lang="en-US" dirty="0" smtClean="0"/>
              <a:t>Bad consistency between footers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0887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Power consumption is the primary focus of attention in VLSI digital design today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="" val="2693874271"/>
              </p:ext>
            </p:extLst>
          </p:nvPr>
        </p:nvGraphicFramePr>
        <p:xfrm>
          <a:off x="2121529" y="3449370"/>
          <a:ext cx="1843889" cy="1077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ight Arrow 6"/>
          <p:cNvSpPr/>
          <p:nvPr/>
        </p:nvSpPr>
        <p:spPr>
          <a:xfrm>
            <a:off x="4173648" y="3811510"/>
            <a:ext cx="1376127" cy="2987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236455" y="3440668"/>
            <a:ext cx="1204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Problems?</a:t>
            </a:r>
            <a:endParaRPr lang="en-US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xmlns="" val="3772906528"/>
              </p:ext>
            </p:extLst>
          </p:nvPr>
        </p:nvGraphicFramePr>
        <p:xfrm>
          <a:off x="5920967" y="2823549"/>
          <a:ext cx="1617551" cy="22832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101245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/>
              <a:t>Thank you!</a:t>
            </a:r>
          </a:p>
          <a:p>
            <a:pPr marL="0" indent="0" algn="ctr">
              <a:buNone/>
            </a:pPr>
            <a:endParaRPr lang="en-US" sz="6000" dirty="0"/>
          </a:p>
          <a:p>
            <a:pPr marL="0" indent="0" algn="ctr">
              <a:buNone/>
            </a:pPr>
            <a:r>
              <a:rPr lang="en-US" sz="6000" dirty="0" smtClean="0"/>
              <a:t>Questions?</a:t>
            </a:r>
            <a:endParaRPr lang="en-US" sz="6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2189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CMOS </a:t>
            </a:r>
            <a:r>
              <a:rPr lang="en-US" dirty="0" err="1" smtClean="0"/>
              <a:t>vs</a:t>
            </a:r>
            <a:r>
              <a:rPr lang="en-US" dirty="0" smtClean="0"/>
              <a:t> Dynamic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CMOS</a:t>
            </a:r>
            <a:endParaRPr lang="en-US" sz="28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Dynamic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886200" cy="384048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The most common logic design family used for </a:t>
            </a:r>
            <a:r>
              <a:rPr lang="en-US" sz="2400" dirty="0" err="1" smtClean="0"/>
              <a:t>subthreshold</a:t>
            </a:r>
            <a:r>
              <a:rPr lang="en-US" sz="2400" dirty="0" smtClean="0"/>
              <a:t> today is CMOS</a:t>
            </a:r>
          </a:p>
          <a:p>
            <a:r>
              <a:rPr lang="en-US" sz="2400" dirty="0" smtClean="0"/>
              <a:t>The advantage of CMOS is low power</a:t>
            </a:r>
          </a:p>
          <a:p>
            <a:r>
              <a:rPr lang="en-US" sz="2400" dirty="0" smtClean="0"/>
              <a:t>The disadvantage of CMOS is low performance compare to other logic families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altLang="zh-CN" sz="2400" dirty="0" smtClean="0"/>
              <a:t>The advantage of Dynamic </a:t>
            </a:r>
            <a:r>
              <a:rPr lang="en-US" altLang="zh-CN" sz="2400" dirty="0"/>
              <a:t>logic is </a:t>
            </a:r>
            <a:r>
              <a:rPr lang="en-US" altLang="zh-CN" sz="2400" dirty="0" smtClean="0"/>
              <a:t>high performance</a:t>
            </a:r>
          </a:p>
          <a:p>
            <a:r>
              <a:rPr lang="en-US" altLang="zh-CN" sz="2400" dirty="0" smtClean="0"/>
              <a:t>The disadvantage of Dynamic logic is high power</a:t>
            </a:r>
            <a:endParaRPr lang="en-US" altLang="zh-CN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2975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omino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46164" y="1391356"/>
            <a:ext cx="5585071" cy="298535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046164" y="4376706"/>
            <a:ext cx="6172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hlinkClick r:id="rId3"/>
              </a:rPr>
              <a:t>http://www.cerc.utexas.edu/~jaa/vlsi/lectures/12-1.pdf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30210" y="4746038"/>
            <a:ext cx="6016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 dirty="0" smtClean="0">
                <a:solidFill>
                  <a:schemeClr val="bg2">
                    <a:lumMod val="10000"/>
                  </a:schemeClr>
                </a:solidFill>
              </a:rPr>
              <a:t>1.5-2X faster than static CMOS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 dirty="0" smtClean="0">
                <a:solidFill>
                  <a:schemeClr val="bg2">
                    <a:lumMod val="10000"/>
                  </a:schemeClr>
                </a:solidFill>
              </a:rPr>
              <a:t>Low Robustness</a:t>
            </a:r>
            <a:endParaRPr lang="zh-CN" altLang="en-US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808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5091760"/>
            <a:ext cx="7467600" cy="2102556"/>
          </a:xfrm>
        </p:spPr>
        <p:txBody>
          <a:bodyPr/>
          <a:lstStyle/>
          <a:p>
            <a:r>
              <a:rPr lang="en-US" altLang="zh-CN" sz="2000" dirty="0"/>
              <a:t>Dual mode logic (DML): Can be operated in static CMOS-like mode and dynamic </a:t>
            </a:r>
            <a:r>
              <a:rPr lang="en-US" altLang="zh-CN" sz="2000" dirty="0" smtClean="0"/>
              <a:t>mode</a:t>
            </a:r>
            <a:endParaRPr lang="en-US" altLang="zh-CN" sz="2000" dirty="0"/>
          </a:p>
          <a:p>
            <a:r>
              <a:rPr lang="en-US" altLang="zh-CN" sz="2000" dirty="0"/>
              <a:t>DML shows high immunity to process variations 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551" t="1284" r="18793" b="14879"/>
          <a:stretch/>
        </p:blipFill>
        <p:spPr>
          <a:xfrm>
            <a:off x="2493043" y="1350276"/>
            <a:ext cx="5360179" cy="31539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16667" y="4504266"/>
            <a:ext cx="6570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“</a:t>
            </a:r>
            <a:r>
              <a:rPr lang="en-US" altLang="zh-CN" dirty="0" err="1" smtClean="0"/>
              <a:t>Subthreshold</a:t>
            </a:r>
            <a:r>
              <a:rPr lang="en-US" altLang="zh-CN" dirty="0" smtClean="0"/>
              <a:t> Dual Mode Logic”, A. </a:t>
            </a:r>
            <a:r>
              <a:rPr lang="en-US" altLang="zh-CN" dirty="0" err="1" smtClean="0"/>
              <a:t>Kaizerman</a:t>
            </a:r>
            <a:r>
              <a:rPr lang="en-US" altLang="zh-CN" dirty="0" smtClean="0"/>
              <a:t>, S. Fisher, A. Fish 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43713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This work:</a:t>
            </a:r>
          </a:p>
          <a:p>
            <a:r>
              <a:rPr lang="en-US" dirty="0" smtClean="0"/>
              <a:t>Demonstrates the Dual Mode Logic structure </a:t>
            </a:r>
          </a:p>
          <a:p>
            <a:r>
              <a:rPr lang="en-US" dirty="0" smtClean="0"/>
              <a:t>Demonstrates the energy savings of static DML compare to CMOS</a:t>
            </a:r>
          </a:p>
          <a:p>
            <a:r>
              <a:rPr lang="en-US" dirty="0" smtClean="0"/>
              <a:t>Demonstrates the speedup of dynamic DML compare to CMOS</a:t>
            </a:r>
          </a:p>
          <a:p>
            <a:r>
              <a:rPr lang="en-US" dirty="0" smtClean="0"/>
              <a:t>Demonstrates the Robustness to process variation of DML compare to CMOS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684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Speed</a:t>
            </a:r>
          </a:p>
          <a:p>
            <a:r>
              <a:rPr lang="en-US" dirty="0" smtClean="0"/>
              <a:t>Energy</a:t>
            </a:r>
          </a:p>
          <a:p>
            <a:r>
              <a:rPr lang="en-US" dirty="0" smtClean="0"/>
              <a:t>Robustness – SNM</a:t>
            </a:r>
          </a:p>
          <a:p>
            <a:r>
              <a:rPr lang="en-US" dirty="0" smtClean="0"/>
              <a:t>Robustness</a:t>
            </a:r>
            <a:r>
              <a:rPr lang="en-US" altLang="zh-CN" dirty="0"/>
              <a:t> – </a:t>
            </a:r>
            <a:r>
              <a:rPr lang="en-US" altLang="zh-CN" dirty="0" smtClean="0"/>
              <a:t>delay</a:t>
            </a:r>
          </a:p>
          <a:p>
            <a:r>
              <a:rPr lang="en-US" dirty="0" smtClean="0"/>
              <a:t>Logic </a:t>
            </a:r>
            <a:r>
              <a:rPr lang="en-US" dirty="0"/>
              <a:t>level (LL) Analysis</a:t>
            </a:r>
          </a:p>
          <a:p>
            <a:r>
              <a:rPr lang="en-US" dirty="0"/>
              <a:t>Conclusion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5132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5032022"/>
            <a:ext cx="7924800" cy="288995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900" dirty="0" smtClean="0"/>
              <a:t>The </a:t>
            </a:r>
            <a:r>
              <a:rPr lang="en-US" sz="1900" dirty="0"/>
              <a:t>dynamic DML gates </a:t>
            </a:r>
            <a:r>
              <a:rPr lang="en-US" sz="1900" dirty="0" smtClean="0"/>
              <a:t>with an </a:t>
            </a:r>
            <a:r>
              <a:rPr lang="en-US" sz="1900" dirty="0"/>
              <a:t>average of an order of magnitude have </a:t>
            </a:r>
            <a:r>
              <a:rPr lang="en-US" sz="1900" dirty="0" smtClean="0"/>
              <a:t>higher-frequency than CMOS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900" dirty="0" smtClean="0"/>
              <a:t>The speed of dynamic DML is slightly lower than dynamic logic, but the robustness of DML is better than dynamic logic  </a:t>
            </a:r>
            <a:endParaRPr lang="en-US" sz="1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651" r="15000" b="16110"/>
          <a:stretch/>
        </p:blipFill>
        <p:spPr>
          <a:xfrm>
            <a:off x="2632428" y="1371600"/>
            <a:ext cx="4945944" cy="37707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42772" y="5128243"/>
            <a:ext cx="6570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“</a:t>
            </a:r>
            <a:r>
              <a:rPr lang="en-US" altLang="zh-CN" dirty="0" err="1" smtClean="0"/>
              <a:t>Subthreshold</a:t>
            </a:r>
            <a:r>
              <a:rPr lang="en-US" altLang="zh-CN" dirty="0" smtClean="0"/>
              <a:t> Dual Mode Logic”, A. </a:t>
            </a:r>
            <a:r>
              <a:rPr lang="en-US" altLang="zh-CN" dirty="0" err="1" smtClean="0"/>
              <a:t>Kaizerman</a:t>
            </a:r>
            <a:r>
              <a:rPr lang="en-US" altLang="zh-CN" dirty="0" smtClean="0"/>
              <a:t>, S. Fisher, A. Fish 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9132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Speed</a:t>
            </a:r>
          </a:p>
          <a:p>
            <a:r>
              <a:rPr lang="en-US" b="1" dirty="0" smtClean="0"/>
              <a:t>Energy</a:t>
            </a:r>
          </a:p>
          <a:p>
            <a:r>
              <a:rPr lang="en-US" dirty="0" smtClean="0"/>
              <a:t>Robustness – SNM</a:t>
            </a:r>
          </a:p>
          <a:p>
            <a:r>
              <a:rPr lang="en-US" dirty="0" smtClean="0"/>
              <a:t>Robustness</a:t>
            </a:r>
            <a:r>
              <a:rPr lang="en-US" altLang="zh-CN" dirty="0"/>
              <a:t> – </a:t>
            </a:r>
            <a:r>
              <a:rPr lang="en-US" altLang="zh-CN" dirty="0" smtClean="0"/>
              <a:t>delay</a:t>
            </a:r>
          </a:p>
          <a:p>
            <a:r>
              <a:rPr lang="en-US" dirty="0" smtClean="0"/>
              <a:t>Logic </a:t>
            </a:r>
            <a:r>
              <a:rPr lang="en-US" dirty="0"/>
              <a:t>level (LL) Analysis</a:t>
            </a:r>
          </a:p>
          <a:p>
            <a:r>
              <a:rPr lang="en-US" dirty="0"/>
              <a:t>Conclusion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781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5158</TotalTime>
  <Words>671</Words>
  <Application>Microsoft Office PowerPoint</Application>
  <PresentationFormat>On-screen Show (4:3)</PresentationFormat>
  <Paragraphs>152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Thermal</vt:lpstr>
      <vt:lpstr>Subthreshold Dual Mode Logic</vt:lpstr>
      <vt:lpstr>Motivation</vt:lpstr>
      <vt:lpstr>CMOS vs Dynamic</vt:lpstr>
      <vt:lpstr>Domino</vt:lpstr>
      <vt:lpstr>DML</vt:lpstr>
      <vt:lpstr>Contributions</vt:lpstr>
      <vt:lpstr>Outline</vt:lpstr>
      <vt:lpstr>Speed</vt:lpstr>
      <vt:lpstr>Outline</vt:lpstr>
      <vt:lpstr>Energy</vt:lpstr>
      <vt:lpstr>Outline</vt:lpstr>
      <vt:lpstr>Robustness-SNM</vt:lpstr>
      <vt:lpstr>Outline</vt:lpstr>
      <vt:lpstr>Robustness-Delay</vt:lpstr>
      <vt:lpstr>Outline</vt:lpstr>
      <vt:lpstr>Robustness-Logic Level</vt:lpstr>
      <vt:lpstr>Outline</vt:lpstr>
      <vt:lpstr>Conclusion</vt:lpstr>
      <vt:lpstr>criticism</vt:lpstr>
      <vt:lpstr>Slide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yas5b</dc:creator>
  <cp:lastModifiedBy>Jim Boley</cp:lastModifiedBy>
  <cp:revision>162</cp:revision>
  <cp:lastPrinted>2011-09-12T21:41:37Z</cp:lastPrinted>
  <dcterms:created xsi:type="dcterms:W3CDTF">2011-09-07T13:46:59Z</dcterms:created>
  <dcterms:modified xsi:type="dcterms:W3CDTF">2013-06-18T17:54:22Z</dcterms:modified>
</cp:coreProperties>
</file>